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6858000" cx="12192000"/>
  <p:notesSz cx="6858000" cy="9144000"/>
  <p:embeddedFontLst>
    <p:embeddedFont>
      <p:font typeface="Arial Narrow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hWOeJbknBUFkhltud+eazPaeYcQ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0" name="Bibiana Arias Valenci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ArialNarrow-regular.fntdata"/><Relationship Id="rId21" Type="http://schemas.openxmlformats.org/officeDocument/2006/relationships/slide" Target="slides/slide14.xml"/><Relationship Id="rId24" Type="http://schemas.openxmlformats.org/officeDocument/2006/relationships/font" Target="fonts/ArialNarrow-italic.fntdata"/><Relationship Id="rId23" Type="http://schemas.openxmlformats.org/officeDocument/2006/relationships/font" Target="fonts/ArialNarrow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6" Type="http://customschemas.google.com/relationships/presentationmetadata" Target="metadata"/><Relationship Id="rId25" Type="http://schemas.openxmlformats.org/officeDocument/2006/relationships/font" Target="fonts/ArialNarrow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19-04-02T16:20:12.849">
    <p:pos x="5214" y="2201"/>
    <p:text>Para los cuerpos de texto resaltar palabras o frases importantes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R7oQF-k"/>
      </p:ext>
    </p:extLst>
  </p:cm>
  <p:cm authorId="0" idx="2" dt="2019-04-02T16:17:05.040">
    <p:pos x="6790" y="780"/>
    <p:text>Por favor conservar los dos colores para el título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R7oQF-g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19-04-02T16:17:05.040">
    <p:pos x="6790" y="780"/>
    <p:text>Por favor conservar los dos colores para el título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R7oQF-Q"/>
      </p:ext>
    </p:extLst>
  </p:cm>
  <p:cm authorId="0" idx="4" dt="2019-04-02T16:20:12.849">
    <p:pos x="5214" y="2201"/>
    <p:text>Para los cuerpos de texto resaltar palabras o frases importantes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R7ZigZg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19-04-02T16:20:12.849">
    <p:pos x="5214" y="2201"/>
    <p:text>Para los cuerpos de texto resaltar palabras o frases importantes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R7oQF-c"/>
      </p:ext>
    </p:extLst>
  </p:cm>
  <p:cm authorId="0" idx="6" dt="2019-04-02T16:17:05.040">
    <p:pos x="6790" y="780"/>
    <p:text>Por favor conservar los dos colores para el título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R7ZigZk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19-04-02T16:17:05.040">
    <p:pos x="6790" y="780"/>
    <p:text>Por favor conservar los dos colores para el título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R7oQF-Y"/>
      </p:ext>
    </p:extLst>
  </p:cm>
  <p:cm authorId="0" idx="8" dt="2019-04-02T16:20:12.849">
    <p:pos x="5214" y="2201"/>
    <p:text>Para los cuerpos de texto resaltar palabras o frases importantes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R7ZigZo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19-04-02T16:17:05.040">
    <p:pos x="6790" y="780"/>
    <p:text>Por favor conservar los dos colores para el título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R7oQF-U"/>
      </p:ext>
    </p:extLst>
  </p:cm>
  <p:cm authorId="0" idx="10" dt="2019-04-02T16:20:12.849">
    <p:pos x="5214" y="2201"/>
    <p:text>Para los cuerpos de texto resaltar palabras o frases importantes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R7ZigZc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44989753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10449897530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3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3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3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p3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3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hyperlink" Target="https://edu.gcfglobal.org/es/seguridad-en-internet/que-es-la-seguridad-en-internet/1/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5.xml"/><Relationship Id="rId4" Type="http://schemas.openxmlformats.org/officeDocument/2006/relationships/hyperlink" Target="https://www.pantallasamigas.net/ciberbullying/" TargetMode="External"/><Relationship Id="rId9" Type="http://schemas.openxmlformats.org/officeDocument/2006/relationships/hyperlink" Target="https://platzi.com/blog/elementos-de-un-videojuego/" TargetMode="External"/><Relationship Id="rId5" Type="http://schemas.openxmlformats.org/officeDocument/2006/relationships/hyperlink" Target="https://es.godaddy.com/blog/que-es-el-phishing-y-que-tipos-existen/#:~:text=%C2%BFQu%C3%A9%20es%20phishing%3F,los%20usuarios%20de%20forma%20fraudulenta." TargetMode="External"/><Relationship Id="rId6" Type="http://schemas.openxmlformats.org/officeDocument/2006/relationships/hyperlink" Target="https://es.slideshare.net/mariapaola1975/manual-scratch-8678551" TargetMode="External"/><Relationship Id="rId7" Type="http://schemas.openxmlformats.org/officeDocument/2006/relationships/hyperlink" Target="http://www3.gobiernodecanarias.org/medusa/ecoescuela/seguridad/riesgos-asociados-al-uso-de-las-tecnologias/ciberadiccion/" TargetMode="External"/><Relationship Id="rId8" Type="http://schemas.openxmlformats.org/officeDocument/2006/relationships/hyperlink" Target="http://www.peremarques.net/habilweb2.htm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hyperlink" Target="http://www.pilarysucelular.com/" TargetMode="External"/><Relationship Id="rId5" Type="http://schemas.openxmlformats.org/officeDocument/2006/relationships/hyperlink" Target="https://www.pantallasamigas.net/smartprivial-trivial-para-el-manejo-inteligente-de-la-privacidad/" TargetMode="External"/><Relationship Id="rId6" Type="http://schemas.openxmlformats.org/officeDocument/2006/relationships/hyperlink" Target="https://appadvice.com/app/robotos-internet-countdown/1114105751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/>
          <p:nvPr/>
        </p:nvSpPr>
        <p:spPr>
          <a:xfrm>
            <a:off x="4321175" y="5008563"/>
            <a:ext cx="354965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i="0" lang="es-ES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Código: GCO-FR-03                                                                                                             Versión 8</a:t>
            </a:r>
            <a:endParaRPr b="1" i="0" sz="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/>
          <p:nvPr/>
        </p:nvSpPr>
        <p:spPr>
          <a:xfrm>
            <a:off x="4359550" y="776163"/>
            <a:ext cx="5160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"/>
              <a:buNone/>
            </a:pPr>
            <a:r>
              <a:rPr b="1" i="0" lang="es-ES" sz="4000" u="none" cap="none" strike="noStrik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Matriz de requerimientos</a:t>
            </a:r>
            <a:endParaRPr b="1" i="0" sz="4000" u="none" cap="none" strike="noStrike">
              <a:solidFill>
                <a:srgbClr val="2A99A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rgbClr val="2A99A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rgbClr val="2A99A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FFFFFF"/>
                </a:solidFill>
              </a:rPr>
              <a:t>Macroprocesos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FFFFFF"/>
                </a:solidFill>
              </a:rPr>
              <a:t>Subprocesos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FFFFFF"/>
                </a:solidFill>
              </a:rPr>
              <a:t>REQUISITOS FUNCIONALES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FFFFFF"/>
                </a:solidFill>
              </a:rPr>
              <a:t>Prioridad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FFFFFF"/>
                </a:solidFill>
              </a:rPr>
              <a:t>REQUISITOS DE INFORMACIÓN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00">
                <a:solidFill>
                  <a:srgbClr val="FFFFFF"/>
                </a:solidFill>
              </a:rPr>
              <a:t>Nro.</a:t>
            </a:r>
            <a:endParaRPr b="1" sz="10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rgbClr val="2A99A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"/>
          <p:cNvSpPr/>
          <p:nvPr/>
        </p:nvSpPr>
        <p:spPr>
          <a:xfrm>
            <a:off x="2373313" y="1189038"/>
            <a:ext cx="7497762" cy="1938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"/>
              <a:buNone/>
            </a:pPr>
            <a:r>
              <a:rPr b="1" i="0" lang="es-ES" sz="4000" u="none" cap="none" strike="noStrik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Modelo relacional de bases de datos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"/>
              <a:buNone/>
            </a:pPr>
            <a:r>
              <a:rPr b="1" i="0" lang="es-ES" sz="4000" u="none" cap="none" strike="noStrik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Ejemplo: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850" y="2497075"/>
            <a:ext cx="7031226" cy="39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"/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6161" lvl="0" marL="1200934" marR="726172" rtl="0" algn="l">
              <a:lnSpc>
                <a:spcPct val="109331"/>
              </a:lnSpc>
              <a:spcBef>
                <a:spcPts val="104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6161" lvl="0" marL="1200934" marR="726172" rtl="0" algn="l">
              <a:lnSpc>
                <a:spcPct val="109331"/>
              </a:lnSpc>
              <a:spcBef>
                <a:spcPts val="104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700">
                <a:solidFill>
                  <a:schemeClr val="dk1"/>
                </a:solidFill>
              </a:rPr>
              <a:t>Nuestras conclusiones en todo el periodo de tiempo haciendo el proyecto fueron:</a:t>
            </a:r>
            <a:endParaRPr sz="1700">
              <a:solidFill>
                <a:schemeClr val="dk1"/>
              </a:solidFill>
            </a:endParaRPr>
          </a:p>
          <a:p>
            <a:pPr indent="-226161" lvl="0" marL="1200934" marR="726172" rtl="0" algn="l">
              <a:lnSpc>
                <a:spcPct val="109331"/>
              </a:lnSpc>
              <a:spcBef>
                <a:spcPts val="104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700">
                <a:solidFill>
                  <a:schemeClr val="dk1"/>
                </a:solidFill>
              </a:rPr>
              <a:t>-  Identificar 9 de los riesgos asociados al desconocimiento de los peligros en Internet gracias a la amplia investigación y consulta realizada. </a:t>
            </a:r>
            <a:endParaRPr sz="1700">
              <a:solidFill>
                <a:schemeClr val="dk1"/>
              </a:solidFill>
            </a:endParaRPr>
          </a:p>
          <a:p>
            <a:pPr indent="-222046" lvl="0" marL="1196820" marR="719865" rtl="0" algn="just">
              <a:lnSpc>
                <a:spcPct val="109331"/>
              </a:lnSpc>
              <a:spcBef>
                <a:spcPts val="163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700">
                <a:solidFill>
                  <a:schemeClr val="dk1"/>
                </a:solidFill>
              </a:rPr>
              <a:t>- Desarrollar la </a:t>
            </a:r>
            <a:r>
              <a:rPr lang="es-ES" sz="1700">
                <a:solidFill>
                  <a:schemeClr val="dk1"/>
                </a:solidFill>
              </a:rPr>
              <a:t>página</a:t>
            </a:r>
            <a:r>
              <a:rPr lang="es-ES" sz="1700">
                <a:solidFill>
                  <a:schemeClr val="dk1"/>
                </a:solidFill>
              </a:rPr>
              <a:t> web llamativa y </a:t>
            </a:r>
            <a:r>
              <a:rPr lang="es-ES" sz="1700">
                <a:solidFill>
                  <a:schemeClr val="dk1"/>
                </a:solidFill>
              </a:rPr>
              <a:t>didáctica</a:t>
            </a:r>
            <a:r>
              <a:rPr lang="es-ES" sz="1700">
                <a:solidFill>
                  <a:schemeClr val="dk1"/>
                </a:solidFill>
              </a:rPr>
              <a:t>  para que los usuarios logren comprender los temas explicados y así obtener un aprendizaje didáctico. </a:t>
            </a:r>
            <a:endParaRPr sz="1700">
              <a:solidFill>
                <a:schemeClr val="dk1"/>
              </a:solidFill>
            </a:endParaRPr>
          </a:p>
          <a:p>
            <a:pPr indent="-222046" lvl="0" marL="1196820" marR="732558" rtl="0" algn="l">
              <a:lnSpc>
                <a:spcPct val="109331"/>
              </a:lnSpc>
              <a:spcBef>
                <a:spcPts val="163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700">
                <a:solidFill>
                  <a:schemeClr val="dk1"/>
                </a:solidFill>
              </a:rPr>
              <a:t>- Lograr validar la </a:t>
            </a:r>
            <a:r>
              <a:rPr lang="es-ES" sz="1700">
                <a:solidFill>
                  <a:schemeClr val="dk1"/>
                </a:solidFill>
              </a:rPr>
              <a:t>página</a:t>
            </a:r>
            <a:r>
              <a:rPr lang="es-ES" sz="1700">
                <a:solidFill>
                  <a:schemeClr val="dk1"/>
                </a:solidFill>
              </a:rPr>
              <a:t> web con una serie de pruebas con familiares y otras personas. 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22" name="Google Shape;222;p1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3864"/>
              </a:buClr>
              <a:buSzPts val="3600"/>
              <a:buFont typeface="Arial"/>
              <a:buNone/>
            </a:pPr>
            <a:br>
              <a:rPr b="1" i="0" lang="es-ES" sz="3600" u="none" cap="none" strike="noStrike">
                <a:solidFill>
                  <a:srgbClr val="203864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b="1" i="0" lang="es-ES" sz="3600" u="none" cap="none" strike="noStrik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Conclusiones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 txBox="1"/>
          <p:nvPr/>
        </p:nvSpPr>
        <p:spPr>
          <a:xfrm>
            <a:off x="1543050" y="979488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"/>
              <a:buNone/>
            </a:pPr>
            <a:r>
              <a:rPr b="1" i="0" lang="es-ES" sz="4000" u="none" cap="none" strike="noStrik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Referencias. </a:t>
            </a:r>
            <a:endParaRPr b="1" i="0" sz="4000" u="none" cap="none" strike="noStrike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3"/>
          <p:cNvSpPr txBox="1"/>
          <p:nvPr/>
        </p:nvSpPr>
        <p:spPr>
          <a:xfrm>
            <a:off x="2049463" y="2303463"/>
            <a:ext cx="8221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159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s-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Pantallas Amigas. (2006). Ciberbullying. Mensaje publicado en </a:t>
            </a:r>
            <a:r>
              <a:rPr lang="es-ES" sz="13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https://www.pantallasamigas.net/ciberbullying/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s-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GoDaddy. (2017, 25 de enero). ¿Qué es el Phishing y qué tipos existen? Mensaje publicado en </a:t>
            </a:r>
            <a:r>
              <a:rPr lang="es-ES" sz="13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https://es.godaddy.com/blog/que-es-el-phishing-y-que-tipos-existen/#:~:text=%C2%BFQu%C3%A9%20es%20phishing%3F,los%20usuarios%20de%20forma%20fraudulenta.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s-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SlideShare. (2011, 24 de julio). Manual scratch. Mensaje publicado en </a:t>
            </a:r>
            <a:r>
              <a:rPr lang="es-ES" sz="13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https://es.slideshare.net/mariapaola1975/manual-scratch-8678551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s-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Gobierno de Canarias. (s.f). </a:t>
            </a:r>
            <a:r>
              <a:rPr lang="es-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CIBERADICCIÓN</a:t>
            </a:r>
            <a:r>
              <a:rPr lang="es-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Mensaje publicado en </a:t>
            </a:r>
            <a:r>
              <a:rPr lang="es-ES" sz="13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http://www3.gobiernodecanarias.org/medusa/ecoescuela/seguridad/riesgos-asociados-al-uso-de-las-tecnologias/ciberadiccion/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s-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Universidad Autónoma de Barcelona. (1999). LOS RIESGOS DE INTERNET. CONSEJOS PARA SU USO SEGURO. HABILIDADES NECESARIAS PARA UTILIZAR INTERNET. Mensaje publicado en </a:t>
            </a:r>
            <a:r>
              <a:rPr lang="es-ES" sz="13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http://www.peremarques.net/habilweb2.htm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s-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Platzi. (2019). Elementos importantes de un Videojuego. Mensaje publicado en </a:t>
            </a:r>
            <a:r>
              <a:rPr lang="es-ES" sz="13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https://platzi.com/blog/elementos-de-un-videojuego/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s-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GFC Global</a:t>
            </a:r>
            <a:r>
              <a:rPr lang="es-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(s.f). ¿Qué es la seguridad en internet? Mensaje publicado en </a:t>
            </a:r>
            <a:r>
              <a:rPr lang="es-ES" sz="13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https://edu.gcfglobal.org/es/seguridad-en-internet/que-es-la-seguridad-en-internet/1/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 txBox="1"/>
          <p:nvPr/>
        </p:nvSpPr>
        <p:spPr>
          <a:xfrm>
            <a:off x="1373188" y="4724400"/>
            <a:ext cx="5326062" cy="522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Nombres y Apellidos</a:t>
            </a:r>
            <a:endParaRPr b="1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4"/>
          <p:cNvSpPr txBox="1"/>
          <p:nvPr/>
        </p:nvSpPr>
        <p:spPr>
          <a:xfrm>
            <a:off x="1373188" y="5102225"/>
            <a:ext cx="5326062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Dependencia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449897530_1_0"/>
          <p:cNvSpPr txBox="1"/>
          <p:nvPr/>
        </p:nvSpPr>
        <p:spPr>
          <a:xfrm>
            <a:off x="1495425" y="746125"/>
            <a:ext cx="9429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Arial"/>
              <a:buNone/>
            </a:pPr>
            <a:r>
              <a:rPr b="1" i="0" lang="es-ES" sz="7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Naveguemos Seguros</a:t>
            </a:r>
            <a:endParaRPr b="1" i="0" sz="7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10449897530_1_0"/>
          <p:cNvSpPr txBox="1"/>
          <p:nvPr/>
        </p:nvSpPr>
        <p:spPr>
          <a:xfrm>
            <a:off x="1266825" y="1879600"/>
            <a:ext cx="93441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6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600"/>
              <a:buFont typeface="Arial"/>
              <a:buNone/>
            </a:pPr>
            <a:r>
              <a:rPr b="1" lang="es-ES" sz="360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Santiago Beltrán Cogollo.</a:t>
            </a:r>
            <a:endParaRPr b="1" sz="3600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600"/>
              <a:buFont typeface="Arial"/>
              <a:buNone/>
            </a:pPr>
            <a:r>
              <a:rPr b="1" i="0" lang="es-ES" sz="3600" u="none" cap="none" strike="noStrik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Kevin Fernando Palacios Palacios.</a:t>
            </a:r>
            <a:endParaRPr b="1" sz="3600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600"/>
              <a:buFont typeface="Arial"/>
              <a:buNone/>
            </a:pPr>
            <a:r>
              <a:rPr b="1" i="0" lang="es-ES" sz="3600" u="none" cap="none" strike="noStrik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Julián Steven Echavarría Lopera.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4" name="Google Shape;174;g10449897530_1_0"/>
          <p:cNvSpPr txBox="1"/>
          <p:nvPr/>
        </p:nvSpPr>
        <p:spPr>
          <a:xfrm>
            <a:off x="866775" y="4189413"/>
            <a:ext cx="101442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s-E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Institución Educativa </a:t>
            </a:r>
            <a:r>
              <a:rPr b="1" lang="es-ES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Héctor</a:t>
            </a:r>
            <a:r>
              <a:rPr b="1" i="0" lang="es-E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Abad Gómez.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Programa de formación: </a:t>
            </a:r>
            <a:r>
              <a:rPr b="1" i="0" lang="es-ES" sz="2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Técnico laboral por competencia en desarrollo de software.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Grado: </a:t>
            </a:r>
            <a:r>
              <a:rPr b="1" i="0" lang="es-ES" sz="2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es-ES" sz="2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s-ES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"/>
          <p:cNvSpPr txBox="1"/>
          <p:nvPr/>
        </p:nvSpPr>
        <p:spPr>
          <a:xfrm>
            <a:off x="1543050" y="979488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"/>
              <a:buNone/>
            </a:pPr>
            <a:r>
              <a:rPr b="1" i="0" lang="es-ES" sz="4000" u="none" cap="none" strike="noStrik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Problema o necesidad</a:t>
            </a:r>
            <a:endParaRPr b="1" i="0" sz="4000" u="none" cap="none" strike="noStrike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5"/>
          <p:cNvSpPr txBox="1"/>
          <p:nvPr/>
        </p:nvSpPr>
        <p:spPr>
          <a:xfrm>
            <a:off x="1017575" y="1953863"/>
            <a:ext cx="9761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ES" sz="1800">
                <a:solidFill>
                  <a:schemeClr val="dk1"/>
                </a:solidFill>
              </a:rPr>
              <a:t>Es el d</a:t>
            </a:r>
            <a:r>
              <a:rPr lang="es-ES" sz="1800">
                <a:solidFill>
                  <a:schemeClr val="dk1"/>
                </a:solidFill>
              </a:rPr>
              <a:t>esconocimiento en los jóvenes de la Institución Educativa Hector Abad Gómez y otras personas con poco conocimiento, los riesgos a los que nos exponemos al navegar en Internet.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730379" rtl="0" algn="l">
              <a:lnSpc>
                <a:spcPct val="1093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ES" sz="1800">
                <a:solidFill>
                  <a:schemeClr val="dk1"/>
                </a:solidFill>
              </a:rPr>
              <a:t>Es invitar a que los jóvenes de los grados inferiores de la Institución Educativa Héctor Abad Gómez y algunas personas del común que no saben identificar las páginas, anuncios o mensajes engañosos, también, desconocer que se puede correr el riesgo de salir estafado, perder sus datos o ser suplantados. 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 txBox="1"/>
          <p:nvPr/>
        </p:nvSpPr>
        <p:spPr>
          <a:xfrm>
            <a:off x="1543050" y="979488"/>
            <a:ext cx="923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"/>
              <a:buNone/>
            </a:pPr>
            <a:r>
              <a:rPr b="1" i="0" lang="es-ES" sz="4000" u="none" cap="none" strike="noStrik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Marco teórico y estado del arte</a:t>
            </a:r>
            <a:endParaRPr b="1" i="0" sz="4000" u="none" cap="none" strike="noStrike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6"/>
          <p:cNvSpPr txBox="1"/>
          <p:nvPr/>
        </p:nvSpPr>
        <p:spPr>
          <a:xfrm>
            <a:off x="2873275" y="3121200"/>
            <a:ext cx="598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7" name="Google Shape;187;p6"/>
          <p:cNvSpPr txBox="1"/>
          <p:nvPr/>
        </p:nvSpPr>
        <p:spPr>
          <a:xfrm>
            <a:off x="976900" y="1855125"/>
            <a:ext cx="9739500" cy="47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08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s-ES" sz="1200">
                <a:solidFill>
                  <a:schemeClr val="dk1"/>
                </a:solidFill>
              </a:rPr>
              <a:t>Ciberseguridad: </a:t>
            </a:r>
            <a:r>
              <a:rPr lang="es-ES" sz="1200">
                <a:solidFill>
                  <a:schemeClr val="dk1"/>
                </a:solidFill>
              </a:rPr>
              <a:t>Es una protección para los archivos de información. En esta se trabaja para evitar todo tipo de amenazas, las cuales ponen en riesgo la información.</a:t>
            </a:r>
            <a:endParaRPr sz="12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08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s-ES" sz="1200">
                <a:solidFill>
                  <a:schemeClr val="dk1"/>
                </a:solidFill>
              </a:rPr>
              <a:t>Phishing: </a:t>
            </a:r>
            <a:r>
              <a:rPr lang="es-ES" sz="1200">
                <a:solidFill>
                  <a:schemeClr val="dk1"/>
                </a:solidFill>
              </a:rPr>
              <a:t>Se refiere a la captación de datos personales realizada de manera ilícita a través de internet. Es una palabra del inglés “fishing” - ‘pesca’, en alusión al objetivo del phishing: pescar datos. El phishing es ejecutado por un “phisher” - 'pescador’.</a:t>
            </a:r>
            <a:endParaRPr sz="12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08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s-ES" sz="1200">
                <a:solidFill>
                  <a:schemeClr val="dk1"/>
                </a:solidFill>
              </a:rPr>
              <a:t>Ciberadicción: </a:t>
            </a:r>
            <a:r>
              <a:rPr lang="es-ES" sz="1200">
                <a:solidFill>
                  <a:schemeClr val="dk1"/>
                </a:solidFill>
              </a:rPr>
              <a:t>Es un término que se refiere a una supuesta patología que supone un uso abusivo de Internet, a través de dispositivos que interfiere con la vida diaria.</a:t>
            </a:r>
            <a:endParaRPr sz="12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08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s-ES" sz="1200">
                <a:solidFill>
                  <a:schemeClr val="dk1"/>
                </a:solidFill>
              </a:rPr>
              <a:t>Datos</a:t>
            </a:r>
            <a:r>
              <a:rPr lang="es-ES" sz="1200">
                <a:solidFill>
                  <a:schemeClr val="dk1"/>
                </a:solidFill>
              </a:rPr>
              <a:t> (informática):  Se conoce como la información que recibe el dispositivo. A través de distintos medios, y que es manipulada mediante algoritmos de programación.</a:t>
            </a:r>
            <a:endParaRPr sz="12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08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s-ES" sz="1200">
                <a:solidFill>
                  <a:schemeClr val="dk1"/>
                </a:solidFill>
              </a:rPr>
              <a:t>Ciberadicción: </a:t>
            </a:r>
            <a:r>
              <a:rPr lang="es-ES" sz="1200">
                <a:solidFill>
                  <a:srgbClr val="222222"/>
                </a:solidFill>
                <a:highlight>
                  <a:schemeClr val="lt1"/>
                </a:highlight>
              </a:rPr>
              <a:t>También conocido como trastorno de adicción a internet es un término que se refiere a una supuesta patología que supone un uso abusivo de Internet, a través de diversos dispositivos que interfiere con la vida diaria</a:t>
            </a:r>
            <a:r>
              <a:rPr lang="es-ES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s-ES" sz="1200">
                <a:solidFill>
                  <a:schemeClr val="dk1"/>
                </a:solidFill>
              </a:rPr>
              <a:t>Web: </a:t>
            </a:r>
            <a:r>
              <a:rPr lang="es-ES" sz="1200">
                <a:solidFill>
                  <a:schemeClr val="dk1"/>
                </a:solidFill>
              </a:rPr>
              <a:t>Su significado al español es telaraña o red; es el sistema de gestión o acción de información más popular para transmitir datos a través de internet.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ES" sz="1200">
                <a:solidFill>
                  <a:srgbClr val="7F7F7F"/>
                </a:solidFill>
              </a:rPr>
              <a:t>Estado del Arte:</a:t>
            </a:r>
            <a:endParaRPr b="1" sz="12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s-ES" sz="12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Pilar y su Celular: </a:t>
            </a:r>
            <a:r>
              <a:rPr lang="es-ES" sz="1200">
                <a:solidFill>
                  <a:schemeClr val="dk1"/>
                </a:solidFill>
              </a:rPr>
              <a:t>Es una aplicación con una serie de videos y campañas sobre cómo usar correctamente el internet y los dispositivos, también enseña los buenos hábitos, y los peligros del internet.</a:t>
            </a:r>
            <a:endParaRPr sz="12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s-ES" sz="12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Smart PRIVIAL</a:t>
            </a:r>
            <a:r>
              <a:rPr b="1" lang="es-ES" sz="1200">
                <a:solidFill>
                  <a:schemeClr val="dk1"/>
                </a:solidFill>
              </a:rPr>
              <a:t>: </a:t>
            </a:r>
            <a:r>
              <a:rPr lang="es-ES" sz="1200">
                <a:solidFill>
                  <a:schemeClr val="dk1"/>
                </a:solidFill>
              </a:rPr>
              <a:t>Tiene como finalidad la información y la concienciación sobre el manejo de la privacidad y la seguridad en Internet y los teléfonos móviles.</a:t>
            </a:r>
            <a:endParaRPr sz="12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b="1" lang="es-ES" sz="1200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Robot´s Internet Countdown: </a:t>
            </a:r>
            <a:r>
              <a:rPr lang="es-ES" sz="1200">
                <a:solidFill>
                  <a:schemeClr val="dk1"/>
                </a:solidFill>
              </a:rPr>
              <a:t>Busca concientizar a los más chicos sobre todos los peligros que tiene la Red y que de una forma didáctica aprendan cuál debe ser su comportamiento detrás de las pantallas y aprendan sobre seguridad en Internet.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"/>
          <p:cNvSpPr txBox="1"/>
          <p:nvPr/>
        </p:nvSpPr>
        <p:spPr>
          <a:xfrm>
            <a:off x="1543050" y="944563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"/>
              <a:buNone/>
            </a:pPr>
            <a:r>
              <a:rPr b="1" i="0" lang="es-ES" sz="4000" u="none" cap="none" strike="noStrik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Objetivos del proyecto</a:t>
            </a:r>
            <a:endParaRPr b="1" i="0" sz="4000" u="none" cap="none" strike="noStrike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7"/>
          <p:cNvSpPr txBox="1"/>
          <p:nvPr/>
        </p:nvSpPr>
        <p:spPr>
          <a:xfrm>
            <a:off x="619475" y="1652588"/>
            <a:ext cx="11196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ES" sz="1800">
                <a:solidFill>
                  <a:schemeClr val="dk1"/>
                </a:solidFill>
              </a:rPr>
              <a:t>O</a:t>
            </a:r>
            <a:r>
              <a:rPr b="1" i="0" lang="es-ES" sz="1800" u="none" cap="none" strike="noStrike">
                <a:solidFill>
                  <a:schemeClr val="dk1"/>
                </a:solidFill>
              </a:rPr>
              <a:t>BJETIVO GENERAL </a:t>
            </a:r>
            <a:r>
              <a:rPr b="1" lang="es-ES" sz="1800">
                <a:solidFill>
                  <a:schemeClr val="dk1"/>
                </a:solidFill>
              </a:rPr>
              <a:t>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ES" sz="1600">
                <a:solidFill>
                  <a:srgbClr val="0C0C0C"/>
                </a:solidFill>
              </a:rPr>
              <a:t>Nuestro objetivo general es principalmente desarrollar una </a:t>
            </a:r>
            <a:r>
              <a:rPr lang="es-ES" sz="1600">
                <a:solidFill>
                  <a:srgbClr val="0C0C0C"/>
                </a:solidFill>
              </a:rPr>
              <a:t>página</a:t>
            </a:r>
            <a:r>
              <a:rPr lang="es-ES" sz="1600">
                <a:solidFill>
                  <a:srgbClr val="0C0C0C"/>
                </a:solidFill>
              </a:rPr>
              <a:t> web para </a:t>
            </a:r>
            <a:r>
              <a:rPr lang="es-ES" sz="1600">
                <a:solidFill>
                  <a:srgbClr val="0C0C0C"/>
                </a:solidFill>
              </a:rPr>
              <a:t>que los Jóvenes del grado quinto de la Institución Educativa Héctor Abad Gómez y otras personas principiantes,</a:t>
            </a:r>
            <a:r>
              <a:rPr lang="es-ES" sz="1600">
                <a:solidFill>
                  <a:schemeClr val="dk1"/>
                </a:solidFill>
              </a:rPr>
              <a:t> </a:t>
            </a:r>
            <a:r>
              <a:rPr lang="es-ES" sz="1600">
                <a:solidFill>
                  <a:srgbClr val="0C0C0C"/>
                </a:solidFill>
              </a:rPr>
              <a:t>conozcan </a:t>
            </a:r>
            <a:r>
              <a:rPr lang="es-ES" sz="1600">
                <a:solidFill>
                  <a:srgbClr val="0C0C0C"/>
                </a:solidFill>
              </a:rPr>
              <a:t>los riesgos </a:t>
            </a:r>
            <a:r>
              <a:rPr lang="es-ES" sz="1600">
                <a:solidFill>
                  <a:srgbClr val="0C0C0C"/>
                </a:solidFill>
              </a:rPr>
              <a:t>de</a:t>
            </a:r>
            <a:r>
              <a:rPr lang="es-ES" sz="1600">
                <a:solidFill>
                  <a:srgbClr val="0C0C0C"/>
                </a:solidFill>
              </a:rPr>
              <a:t> la interacción en redes Sociales y otros sitios, a través de acciones de navegación segura en la red.</a:t>
            </a:r>
            <a:endParaRPr sz="1600">
              <a:solidFill>
                <a:srgbClr val="0C0C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rgbClr val="0C0C0C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ES" sz="1800">
                <a:solidFill>
                  <a:schemeClr val="dk1"/>
                </a:solidFill>
              </a:rPr>
              <a:t>OBJETIVOS ESPECÍFICOS: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260350" lvl="0" marL="28575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600"/>
              <a:buChar char="•"/>
            </a:pPr>
            <a:r>
              <a:rPr lang="es-ES" sz="1600">
                <a:solidFill>
                  <a:srgbClr val="0C0C0C"/>
                </a:solidFill>
              </a:rPr>
              <a:t>Identificar riesgos asociados al desconocimiento de los peligros de Internet.</a:t>
            </a:r>
            <a:endParaRPr sz="1600">
              <a:solidFill>
                <a:schemeClr val="dk1"/>
              </a:solidFill>
            </a:endParaRPr>
          </a:p>
          <a:p>
            <a:pPr indent="-260350" lvl="0" marL="28575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600"/>
              <a:buChar char="•"/>
            </a:pPr>
            <a:r>
              <a:rPr lang="es-ES" sz="1600">
                <a:solidFill>
                  <a:srgbClr val="0C0C0C"/>
                </a:solidFill>
              </a:rPr>
              <a:t>Desarrollar competencias y habilidades de identificación de los riesgos.</a:t>
            </a:r>
            <a:endParaRPr sz="1600">
              <a:solidFill>
                <a:schemeClr val="dk1"/>
              </a:solidFill>
            </a:endParaRPr>
          </a:p>
          <a:p>
            <a:pPr indent="-260350" lvl="0" marL="28575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600"/>
              <a:buChar char="•"/>
            </a:pPr>
            <a:r>
              <a:rPr lang="es-ES" sz="1600">
                <a:solidFill>
                  <a:srgbClr val="0C0C0C"/>
                </a:solidFill>
              </a:rPr>
              <a:t>Validar el </a:t>
            </a:r>
            <a:r>
              <a:rPr lang="es-ES" sz="1600">
                <a:solidFill>
                  <a:srgbClr val="0C0C0C"/>
                </a:solidFill>
              </a:rPr>
              <a:t>videojuego</a:t>
            </a:r>
            <a:r>
              <a:rPr lang="es-ES" sz="1600">
                <a:solidFill>
                  <a:srgbClr val="0C0C0C"/>
                </a:solidFill>
              </a:rPr>
              <a:t> mediante la realización de pruebas.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 txBox="1"/>
          <p:nvPr/>
        </p:nvSpPr>
        <p:spPr>
          <a:xfrm>
            <a:off x="1543050" y="979488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"/>
              <a:buNone/>
            </a:pPr>
            <a:r>
              <a:rPr b="1" i="0" lang="es-ES" sz="4000" u="none" cap="none" strike="noStrik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 b="1" i="0" sz="4000" u="none" cap="none" strike="noStrike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838200" y="1952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8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9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139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3266" lvl="0" marL="1198039" marR="728190" rtl="0" algn="just">
              <a:lnSpc>
                <a:spcPct val="109331"/>
              </a:lnSpc>
              <a:spcBef>
                <a:spcPts val="104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>
                <a:solidFill>
                  <a:schemeClr val="dk1"/>
                </a:solidFill>
              </a:rPr>
              <a:t>-</a:t>
            </a:r>
            <a:r>
              <a:rPr lang="es-ES" sz="1800">
                <a:solidFill>
                  <a:schemeClr val="dk1"/>
                </a:solidFill>
              </a:rPr>
              <a:t> Realizamos el planteamiento de una </a:t>
            </a:r>
            <a:r>
              <a:rPr lang="es-ES" sz="1800">
                <a:solidFill>
                  <a:schemeClr val="dk1"/>
                </a:solidFill>
              </a:rPr>
              <a:t>página</a:t>
            </a:r>
            <a:r>
              <a:rPr lang="es-ES" sz="1800">
                <a:solidFill>
                  <a:schemeClr val="dk1"/>
                </a:solidFill>
              </a:rPr>
              <a:t> web para enseñar a todos los jóvenes  de la I.E. </a:t>
            </a:r>
            <a:r>
              <a:rPr lang="es-ES" sz="1800">
                <a:solidFill>
                  <a:schemeClr val="dk1"/>
                </a:solidFill>
              </a:rPr>
              <a:t>Héctor</a:t>
            </a:r>
            <a:r>
              <a:rPr lang="es-ES" sz="1800">
                <a:solidFill>
                  <a:schemeClr val="dk1"/>
                </a:solidFill>
              </a:rPr>
              <a:t> Abad Gómez acerca de cómo “navegar seguros” en la web. </a:t>
            </a:r>
            <a:endParaRPr sz="1800">
              <a:solidFill>
                <a:schemeClr val="dk1"/>
              </a:solidFill>
            </a:endParaRPr>
          </a:p>
          <a:p>
            <a:pPr indent="-223266" lvl="0" marL="1198039" marR="728190" rtl="0" algn="just">
              <a:lnSpc>
                <a:spcPct val="109331"/>
              </a:lnSpc>
              <a:spcBef>
                <a:spcPts val="104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800">
                <a:solidFill>
                  <a:schemeClr val="dk1"/>
                </a:solidFill>
              </a:rPr>
              <a:t>- Desarrollamos la </a:t>
            </a:r>
            <a:r>
              <a:rPr lang="es-ES" sz="1800">
                <a:solidFill>
                  <a:schemeClr val="dk1"/>
                </a:solidFill>
              </a:rPr>
              <a:t>página</a:t>
            </a:r>
            <a:r>
              <a:rPr lang="es-ES" sz="1800">
                <a:solidFill>
                  <a:schemeClr val="dk1"/>
                </a:solidFill>
              </a:rPr>
              <a:t> web, a partir de la cognición aprendida en clase. </a:t>
            </a:r>
            <a:endParaRPr sz="1800">
              <a:solidFill>
                <a:schemeClr val="dk1"/>
              </a:solidFill>
            </a:endParaRPr>
          </a:p>
          <a:p>
            <a:pPr indent="-227533" lvl="0" marL="1202306" marR="736963" rtl="0" algn="l">
              <a:lnSpc>
                <a:spcPct val="109331"/>
              </a:lnSpc>
              <a:spcBef>
                <a:spcPts val="163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800">
                <a:solidFill>
                  <a:schemeClr val="dk1"/>
                </a:solidFill>
              </a:rPr>
              <a:t>- Validamos la </a:t>
            </a:r>
            <a:r>
              <a:rPr lang="es-ES" sz="1800">
                <a:solidFill>
                  <a:schemeClr val="dk1"/>
                </a:solidFill>
              </a:rPr>
              <a:t>página</a:t>
            </a:r>
            <a:r>
              <a:rPr lang="es-ES" sz="1800">
                <a:solidFill>
                  <a:schemeClr val="dk1"/>
                </a:solidFill>
              </a:rPr>
              <a:t> web  mediante un periodo de  pruebas a familiares, profesores y personal capacitado. 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 txBox="1"/>
          <p:nvPr/>
        </p:nvSpPr>
        <p:spPr>
          <a:xfrm>
            <a:off x="1543050" y="979488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"/>
              <a:buNone/>
            </a:pPr>
            <a:r>
              <a:rPr b="1" i="0" lang="es-ES" sz="4000" u="none" cap="none" strike="noStrik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Resultados y productos esperados </a:t>
            </a:r>
            <a:endParaRPr b="1" i="0" sz="4000" u="none" cap="none" strike="noStrike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 txBox="1"/>
          <p:nvPr/>
        </p:nvSpPr>
        <p:spPr>
          <a:xfrm>
            <a:off x="1850825" y="2369650"/>
            <a:ext cx="8056800" cy="3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29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6771" lvl="0" marL="1201544" marR="722072" rtl="0" algn="just">
              <a:lnSpc>
                <a:spcPct val="109331"/>
              </a:lnSpc>
              <a:spcBef>
                <a:spcPts val="179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800">
                <a:solidFill>
                  <a:schemeClr val="dk1"/>
                </a:solidFill>
              </a:rPr>
              <a:t>- Se espera que el resultado del proyecto sea el diseño de una </a:t>
            </a:r>
            <a:r>
              <a:rPr lang="es-ES" sz="1800">
                <a:solidFill>
                  <a:schemeClr val="dk1"/>
                </a:solidFill>
              </a:rPr>
              <a:t>página</a:t>
            </a:r>
            <a:r>
              <a:rPr lang="es-ES" sz="1800">
                <a:solidFill>
                  <a:schemeClr val="dk1"/>
                </a:solidFill>
              </a:rPr>
              <a:t> web que ayude a los jóvenes de grados inferiores de la Institución Educativa Héctor Abad Gómez a identificar riesgos de navegar en Internet y cómo prevenirlos. </a:t>
            </a:r>
            <a:endParaRPr sz="1800">
              <a:solidFill>
                <a:schemeClr val="dk1"/>
              </a:solidFill>
            </a:endParaRPr>
          </a:p>
          <a:p>
            <a:pPr indent="-222046" lvl="0" marL="1196820" marR="733257" rtl="0" algn="l">
              <a:lnSpc>
                <a:spcPct val="109331"/>
              </a:lnSpc>
              <a:spcBef>
                <a:spcPts val="163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800">
                <a:solidFill>
                  <a:schemeClr val="dk1"/>
                </a:solidFill>
              </a:rPr>
              <a:t>- Se logró desarrollar una </a:t>
            </a:r>
            <a:r>
              <a:rPr lang="es-ES" sz="1800">
                <a:solidFill>
                  <a:schemeClr val="dk1"/>
                </a:solidFill>
              </a:rPr>
              <a:t>página</a:t>
            </a:r>
            <a:r>
              <a:rPr lang="es-ES" sz="1800">
                <a:solidFill>
                  <a:schemeClr val="dk1"/>
                </a:solidFill>
              </a:rPr>
              <a:t> web  interactiva y que cumple con los objetivos planteados demostrándolo con las pruebas a personas.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2018-04-11T11:26:00Z</dcterms:created>
  <dc:creator>Jonathan Ochoa Villegas</dc:creator>
</cp:coreProperties>
</file>